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84" r:id="rId5"/>
    <p:sldId id="259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87" r:id="rId17"/>
    <p:sldId id="288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5" r:id="rId27"/>
    <p:sldId id="286" r:id="rId28"/>
    <p:sldId id="280" r:id="rId29"/>
    <p:sldId id="281" r:id="rId30"/>
    <p:sldId id="282" r:id="rId31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9C4C8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254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1">
              <a:hueOff val="-313507"/>
              <a:satOff val="34334"/>
              <a:lumOff val="-8266"/>
              <a:alpha val="10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254308"/>
              <a:satOff val="57261"/>
              <a:lumOff val="12765"/>
              <a:alpha val="62000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4C4C4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BABABA">
              <a:alpha val="70000"/>
            </a:srgbClr>
          </a:solidFill>
        </a:fill>
      </a:tcStyle>
    </a:firstCol>
    <a:lastRow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739060"/>
              <a:satOff val="51948"/>
              <a:lumOff val="-8454"/>
              <a:alpha val="62000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D5CBC0">
              <a:alpha val="39000"/>
            </a:srgbClr>
          </a:solidFill>
        </a:fill>
      </a:tcStyle>
    </a:band2H>
    <a:firstCo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868685"/>
              </a:solidFill>
              <a:prstDash val="solid"/>
              <a:miter lim="400000"/>
            </a:ln>
          </a:left>
          <a:right>
            <a:ln w="12700" cap="flat">
              <a:solidFill>
                <a:srgbClr val="868685"/>
              </a:solidFill>
              <a:prstDash val="solid"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85948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V>
        </a:tcBdr>
        <a:fill>
          <a:solidFill>
            <a:srgbClr val="685948">
              <a:alpha val="62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FEFEE0">
              <a:alpha val="55000"/>
            </a:srgbClr>
          </a:solidFill>
        </a:fill>
      </a:tcStyle>
    </a:band2H>
    <a:firstCol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31750" cap="flat">
              <a:solidFill>
                <a:schemeClr val="accent5">
                  <a:hueOff val="61010"/>
                  <a:satOff val="20460"/>
                  <a:lumOff val="-2197"/>
                  <a:alpha val="62000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lastRow>
    <a:fir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31"/>
  </p:normalViewPr>
  <p:slideViewPr>
    <p:cSldViewPr snapToGrid="0" snapToObjects="1">
      <p:cViewPr varScale="1">
        <p:scale>
          <a:sx n="71" d="100"/>
          <a:sy n="71" d="100"/>
        </p:scale>
        <p:origin x="14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presProps" Target="presProps.xml"/><Relationship Id="rId34" Type="http://schemas.openxmlformats.org/officeDocument/2006/relationships/viewProps" Target="viewProps.xml"/><Relationship Id="rId35" Type="http://schemas.openxmlformats.org/officeDocument/2006/relationships/theme" Target="theme/theme1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96263798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917700"/>
            <a:ext cx="10464800" cy="2794000"/>
          </a:xfrm>
          <a:prstGeom prst="rect">
            <a:avLst/>
          </a:prstGeom>
        </p:spPr>
        <p:txBody>
          <a:bodyPr anchor="b"/>
          <a:lstStyle>
            <a:lvl1pPr>
              <a:defRPr sz="9500"/>
            </a:lvl1pPr>
          </a:lstStyle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16500"/>
            <a:ext cx="10464800" cy="1270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228600" algn="ctr">
              <a:spcBef>
                <a:spcPts val="0"/>
              </a:spcBef>
              <a:buSzTx/>
              <a:buNone/>
              <a:defRPr sz="4000"/>
            </a:lvl2pPr>
            <a:lvl3pPr marL="0" indent="457200" algn="ctr">
              <a:spcBef>
                <a:spcPts val="0"/>
              </a:spcBef>
              <a:buSzTx/>
              <a:buNone/>
              <a:defRPr sz="4000"/>
            </a:lvl3pPr>
            <a:lvl4pPr marL="0" indent="685800" algn="ctr">
              <a:spcBef>
                <a:spcPts val="0"/>
              </a:spcBef>
              <a:buSzTx/>
              <a:buNone/>
              <a:defRPr sz="4000"/>
            </a:lvl4pPr>
            <a:lvl5pPr marL="0" indent="91440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4279900"/>
            <a:ext cx="10464800" cy="6604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000">
                <a:solidFill>
                  <a:srgbClr val="45A7DE"/>
                </a:solidFill>
              </a:defRPr>
            </a:lvl1pPr>
          </a:lstStyle>
          <a:p>
            <a:r>
              <a:t>“Type a quote here.”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6362700"/>
            <a:ext cx="10464800" cy="596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</a:lstStyle>
          <a:p>
            <a:r>
              <a:t>–Johnny Appleseed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307138" y="649152"/>
            <a:ext cx="10401301" cy="5856302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604000"/>
            <a:ext cx="10464800" cy="1651000"/>
          </a:xfrm>
          <a:prstGeom prst="rect">
            <a:avLst/>
          </a:prstGeom>
        </p:spPr>
        <p:txBody>
          <a:bodyPr anchor="b"/>
          <a:lstStyle>
            <a:lvl1pPr>
              <a:defRPr sz="9500"/>
            </a:lvl1pPr>
          </a:lstStyle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8331200"/>
            <a:ext cx="10464800" cy="1270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228600" algn="ctr">
              <a:spcBef>
                <a:spcPts val="0"/>
              </a:spcBef>
              <a:buSzTx/>
              <a:buNone/>
              <a:defRPr sz="4000"/>
            </a:lvl2pPr>
            <a:lvl3pPr marL="0" indent="457200" algn="ctr">
              <a:spcBef>
                <a:spcPts val="0"/>
              </a:spcBef>
              <a:buSzTx/>
              <a:buNone/>
              <a:defRPr sz="4000"/>
            </a:lvl3pPr>
            <a:lvl4pPr marL="0" indent="685800" algn="ctr">
              <a:spcBef>
                <a:spcPts val="0"/>
              </a:spcBef>
              <a:buSzTx/>
              <a:buNone/>
              <a:defRPr sz="4000"/>
            </a:lvl4pPr>
            <a:lvl5pPr marL="0" indent="91440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2844800"/>
            <a:ext cx="10464800" cy="4064000"/>
          </a:xfrm>
          <a:prstGeom prst="rect">
            <a:avLst/>
          </a:prstGeom>
        </p:spPr>
        <p:txBody>
          <a:bodyPr/>
          <a:lstStyle>
            <a:lvl1pPr>
              <a:defRPr sz="9500"/>
            </a:lvl1pPr>
          </a:lstStyle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572250" y="812800"/>
            <a:ext cx="5753100" cy="7670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381000" y="1409700"/>
            <a:ext cx="58674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381000" y="4787900"/>
            <a:ext cx="5867400" cy="3721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228600" algn="ctr">
              <a:spcBef>
                <a:spcPts val="0"/>
              </a:spcBef>
              <a:buSzTx/>
              <a:buNone/>
              <a:defRPr sz="4000"/>
            </a:lvl2pPr>
            <a:lvl3pPr marL="0" indent="457200" algn="ctr">
              <a:spcBef>
                <a:spcPts val="0"/>
              </a:spcBef>
              <a:buSzTx/>
              <a:buNone/>
              <a:defRPr sz="4000"/>
            </a:lvl3pPr>
            <a:lvl4pPr marL="0" indent="685800" algn="ctr">
              <a:spcBef>
                <a:spcPts val="0"/>
              </a:spcBef>
              <a:buSzTx/>
              <a:buNone/>
              <a:defRPr sz="4000"/>
            </a:lvl4pPr>
            <a:lvl5pPr marL="0" indent="91440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7277100" y="2578100"/>
            <a:ext cx="4457700" cy="59436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270000" y="2768600"/>
            <a:ext cx="5461000" cy="5715000"/>
          </a:xfrm>
          <a:prstGeom prst="rect">
            <a:avLst/>
          </a:prstGeom>
        </p:spPr>
        <p:txBody>
          <a:bodyPr/>
          <a:lstStyle>
            <a:lvl1pPr marL="4445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1pPr>
            <a:lvl2pPr marL="8890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2pPr>
            <a:lvl3pPr marL="13335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3pPr>
            <a:lvl4pPr marL="17780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4pPr>
            <a:lvl5pPr marL="22225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 rot="21600000">
            <a:off x="7063543" y="473144"/>
            <a:ext cx="5554134" cy="41656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 rot="21600000">
            <a:off x="7095370" y="5018682"/>
            <a:ext cx="5520268" cy="41402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idx="15"/>
          </p:nvPr>
        </p:nvSpPr>
        <p:spPr>
          <a:xfrm>
            <a:off x="266700" y="482600"/>
            <a:ext cx="6502400" cy="8669867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11901" y="9271000"/>
            <a:ext cx="374905" cy="355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>
                <a:solidFill>
                  <a:srgbClr val="868686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9pPr>
    </p:titleStyle>
    <p:bodyStyle>
      <a:lvl1pPr marL="63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1pPr>
      <a:lvl2pPr marL="127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2pPr>
      <a:lvl3pPr marL="190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3pPr>
      <a:lvl4pPr marL="254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4pPr>
      <a:lvl5pPr marL="317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5pPr>
      <a:lvl6pPr marL="381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6pPr>
      <a:lvl7pPr marL="444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7pPr>
      <a:lvl8pPr marL="508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8pPr>
      <a:lvl9pPr marL="571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3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Solving the Problems of Problem Solving</a:t>
            </a:r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xfrm>
            <a:off x="1270000" y="6057900"/>
            <a:ext cx="10464800" cy="1270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Mary Vongsavanh</a:t>
            </a:r>
          </a:p>
        </p:txBody>
      </p:sp>
      <p:sp>
        <p:nvSpPr>
          <p:cNvPr id="121" name="Shape 121"/>
          <p:cNvSpPr/>
          <p:nvPr/>
        </p:nvSpPr>
        <p:spPr>
          <a:xfrm>
            <a:off x="2400719" y="5511800"/>
            <a:ext cx="7865977" cy="0"/>
          </a:xfrm>
          <a:prstGeom prst="line">
            <a:avLst/>
          </a:prstGeom>
          <a:ln w="25400">
            <a:solidFill>
              <a:srgbClr val="75B1D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3 Read Protocol  </a:t>
            </a:r>
          </a:p>
          <a:p>
            <a:r>
              <a:t>(Second Read)</a:t>
            </a:r>
          </a:p>
        </p:txBody>
      </p:sp>
      <p:sp>
        <p:nvSpPr>
          <p:cNvPr id="147" name="Shape 14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r>
              <a:t>19 children are taking a mini-bus to the San Diego Zoo.  They will have to sit either 2 or 3 to a seat.  The bus has 7 seats.  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433FF"/>
                </a:solidFill>
              </a:defRPr>
            </a:pPr>
            <a:r>
              <a:t>Key Question: What are the quantities in the situation?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3 Read Protocol  </a:t>
            </a:r>
          </a:p>
          <a:p>
            <a:r>
              <a:t>(Third Read)</a:t>
            </a:r>
          </a:p>
        </p:txBody>
      </p:sp>
      <p:sp>
        <p:nvSpPr>
          <p:cNvPr id="150" name="Shape 15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443484">
              <a:spcBef>
                <a:spcPts val="0"/>
              </a:spcBef>
              <a:buSzTx/>
              <a:buNone/>
              <a:defRPr sz="2910">
                <a:solidFill>
                  <a:srgbClr val="000000"/>
                </a:solidFill>
              </a:defRPr>
            </a:pPr>
            <a:r>
              <a:t>19 children are taking a mini-bus to the San Diego Zoo.  They will have to sit either 2 or 3 to a seat.  The bus has 7 seats.  </a:t>
            </a:r>
          </a:p>
          <a:p>
            <a:pPr marL="0" indent="0" defTabSz="443484">
              <a:spcBef>
                <a:spcPts val="0"/>
              </a:spcBef>
              <a:buSzTx/>
              <a:buNone/>
              <a:defRPr sz="2910">
                <a:solidFill>
                  <a:srgbClr val="000000"/>
                </a:solidFill>
              </a:defRPr>
            </a:pPr>
            <a:endParaRPr/>
          </a:p>
          <a:p>
            <a:pPr marL="0" indent="0" defTabSz="443484">
              <a:spcBef>
                <a:spcPts val="0"/>
              </a:spcBef>
              <a:buSzTx/>
              <a:buNone/>
              <a:defRPr sz="2910">
                <a:solidFill>
                  <a:srgbClr val="000000"/>
                </a:solidFill>
              </a:defRPr>
            </a:pPr>
            <a:endParaRPr/>
          </a:p>
          <a:p>
            <a:pPr marL="0" indent="0" defTabSz="443484">
              <a:spcBef>
                <a:spcPts val="0"/>
              </a:spcBef>
              <a:buSzTx/>
              <a:buNone/>
              <a:defRPr sz="2910">
                <a:solidFill>
                  <a:srgbClr val="000000"/>
                </a:solidFill>
              </a:defRPr>
            </a:pPr>
            <a:endParaRPr/>
          </a:p>
          <a:p>
            <a:pPr marL="0" indent="0" defTabSz="443484">
              <a:spcBef>
                <a:spcPts val="0"/>
              </a:spcBef>
              <a:buSzTx/>
              <a:buNone/>
              <a:defRPr sz="2910">
                <a:solidFill>
                  <a:srgbClr val="000000"/>
                </a:solidFill>
              </a:defRPr>
            </a:pPr>
            <a:endParaRPr/>
          </a:p>
          <a:p>
            <a:pPr marL="0" indent="0" defTabSz="443484">
              <a:spcBef>
                <a:spcPts val="0"/>
              </a:spcBef>
              <a:buSzTx/>
              <a:buNone/>
              <a:defRPr sz="2910">
                <a:solidFill>
                  <a:srgbClr val="000000"/>
                </a:solidFill>
              </a:defRPr>
            </a:pPr>
            <a:endParaRPr/>
          </a:p>
          <a:p>
            <a:pPr marL="0" indent="0" defTabSz="443484">
              <a:spcBef>
                <a:spcPts val="0"/>
              </a:spcBef>
              <a:buSzTx/>
              <a:buNone/>
              <a:defRPr sz="2910">
                <a:solidFill>
                  <a:srgbClr val="000000"/>
                </a:solidFill>
              </a:defRPr>
            </a:pPr>
            <a:endParaRPr/>
          </a:p>
          <a:p>
            <a:pPr marL="0" indent="0" defTabSz="443484">
              <a:spcBef>
                <a:spcPts val="0"/>
              </a:spcBef>
              <a:buSzTx/>
              <a:buNone/>
              <a:defRPr sz="2910">
                <a:solidFill>
                  <a:srgbClr val="000000"/>
                </a:solidFill>
              </a:defRPr>
            </a:pPr>
            <a:endParaRPr/>
          </a:p>
          <a:p>
            <a:pPr marL="0" indent="0" defTabSz="443484">
              <a:spcBef>
                <a:spcPts val="0"/>
              </a:spcBef>
              <a:buSzTx/>
              <a:buNone/>
              <a:defRPr sz="2910">
                <a:solidFill>
                  <a:srgbClr val="000000"/>
                </a:solidFill>
              </a:defRPr>
            </a:pPr>
            <a:endParaRPr/>
          </a:p>
          <a:p>
            <a:pPr marL="0" indent="0" defTabSz="443484">
              <a:spcBef>
                <a:spcPts val="0"/>
              </a:spcBef>
              <a:buSzTx/>
              <a:buNone/>
              <a:defRPr sz="2910">
                <a:solidFill>
                  <a:srgbClr val="000000"/>
                </a:solidFill>
              </a:defRPr>
            </a:pPr>
            <a:endParaRPr/>
          </a:p>
          <a:p>
            <a:pPr marL="0" indent="0" defTabSz="443484">
              <a:spcBef>
                <a:spcPts val="0"/>
              </a:spcBef>
              <a:buSzTx/>
              <a:buNone/>
              <a:defRPr sz="2910">
                <a:solidFill>
                  <a:srgbClr val="000000"/>
                </a:solidFill>
              </a:defRPr>
            </a:pPr>
            <a:endParaRPr/>
          </a:p>
          <a:p>
            <a:pPr marL="0" indent="0" defTabSz="443484">
              <a:spcBef>
                <a:spcPts val="0"/>
              </a:spcBef>
              <a:buSzTx/>
              <a:buNone/>
              <a:defRPr sz="2910">
                <a:solidFill>
                  <a:srgbClr val="0433FF"/>
                </a:solidFill>
              </a:defRPr>
            </a:pPr>
            <a:r>
              <a:t>Key Question: What mathematical questions can we ask about the situation?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19937">
              <a:defRPr sz="8455"/>
            </a:lvl1pPr>
          </a:lstStyle>
          <a:p>
            <a:r>
              <a:t>Use pictures, numbers, words, or manipulatives to justify your answer.</a:t>
            </a: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Shape 15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38150">
              <a:defRPr sz="7125"/>
            </a:lvl1pPr>
          </a:lstStyle>
          <a:p>
            <a:r>
              <a:t>          children will have to sit 2 to a seat, and            children will have to sit 3 to a seat.</a:t>
            </a:r>
          </a:p>
        </p:txBody>
      </p:sp>
      <p:sp>
        <p:nvSpPr>
          <p:cNvPr id="155" name="Shape 155"/>
          <p:cNvSpPr/>
          <p:nvPr/>
        </p:nvSpPr>
        <p:spPr>
          <a:xfrm>
            <a:off x="943918" y="4192560"/>
            <a:ext cx="2681587" cy="1"/>
          </a:xfrm>
          <a:prstGeom prst="line">
            <a:avLst/>
          </a:prstGeom>
          <a:ln w="25400">
            <a:solidFill>
              <a:srgbClr val="75B1D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/>
          </a:p>
        </p:txBody>
      </p:sp>
      <p:sp>
        <p:nvSpPr>
          <p:cNvPr id="156" name="Shape 156"/>
          <p:cNvSpPr/>
          <p:nvPr/>
        </p:nvSpPr>
        <p:spPr>
          <a:xfrm flipV="1">
            <a:off x="5675788" y="5163672"/>
            <a:ext cx="2195224" cy="3552"/>
          </a:xfrm>
          <a:prstGeom prst="line">
            <a:avLst/>
          </a:prstGeom>
          <a:ln w="25400">
            <a:solidFill>
              <a:srgbClr val="75B1D4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600"/>
            </a:pPr>
            <a:endParaRPr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9" name="Shape 15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endParaRPr/>
          </a:p>
        </p:txBody>
      </p:sp>
      <p:pic>
        <p:nvPicPr>
          <p:cNvPr id="160" name="IMG_093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-4726517"/>
            <a:ext cx="13004801" cy="17335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Screen Shot 2017-10-23 at 5.51.58 PM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t="154" b="154"/>
          <a:stretch>
            <a:fillRect/>
          </a:stretch>
        </p:blipFill>
        <p:spPr>
          <a:prstGeom prst="rect">
            <a:avLst/>
          </a:prstGeom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Introduce a math story…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Ms. Hill’s class ran ¾ of a mile. Mr. Winters class ran 1 ½ miles.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6917808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Introduce a math story…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Ms. Hill’s class ran ¾ of a mile. Mr. Winters class ran 1 ½ miles. </a:t>
            </a:r>
          </a:p>
          <a:p>
            <a:r>
              <a:rPr lang="en-US" dirty="0" smtClean="0"/>
              <a:t>There are 5 classes in Murrieta </a:t>
            </a:r>
            <a:r>
              <a:rPr lang="en-US" dirty="0" err="1" smtClean="0"/>
              <a:t>Elementary’s</a:t>
            </a:r>
            <a:r>
              <a:rPr lang="en-US" dirty="0" smtClean="0"/>
              <a:t> 5</a:t>
            </a:r>
            <a:r>
              <a:rPr lang="en-US" baseline="30000" dirty="0" smtClean="0"/>
              <a:t>th</a:t>
            </a:r>
            <a:r>
              <a:rPr lang="en-US" dirty="0" smtClean="0"/>
              <a:t> grade.</a:t>
            </a:r>
          </a:p>
          <a:p>
            <a:r>
              <a:rPr lang="en-US" dirty="0" smtClean="0"/>
              <a:t>All 5 classes have a goal of running                        miles by Spring Break.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9807388" y="7440705"/>
            <a:ext cx="1488141" cy="17929"/>
          </a:xfrm>
          <a:prstGeom prst="line">
            <a:avLst/>
          </a:prstGeom>
          <a:noFill/>
          <a:ln w="25400" cap="flat">
            <a:solidFill>
              <a:srgbClr val="75B1D4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631783653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Screen Shot 2017-10-24 at 9.05.21 AM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l="375" r="375"/>
          <a:stretch>
            <a:fillRect/>
          </a:stretch>
        </p:blipFill>
        <p:spPr>
          <a:prstGeom prst="rect">
            <a:avLst/>
          </a:prstGeom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Screen Shot 2017-10-23 at 9.36.23 PM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l="10331" r="10331"/>
          <a:stretch>
            <a:fillRect/>
          </a:stretch>
        </p:blipFill>
        <p:spPr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/>
          </p:cNvSpPr>
          <p:nvPr>
            <p:ph type="body" idx="13"/>
          </p:nvPr>
        </p:nvSpPr>
        <p:spPr>
          <a:xfrm>
            <a:off x="1270000" y="3145366"/>
            <a:ext cx="10464800" cy="1778001"/>
          </a:xfrm>
          <a:prstGeom prst="rect">
            <a:avLst/>
          </a:prstGeom>
        </p:spPr>
        <p:txBody>
          <a:bodyPr/>
          <a:lstStyle/>
          <a:p>
            <a:r>
              <a:t>“The connection between solving problems and deepening</a:t>
            </a:r>
          </a:p>
          <a:p>
            <a:r>
              <a:t>understanding is symbiotic.”</a:t>
            </a:r>
          </a:p>
        </p:txBody>
      </p:sp>
      <p:sp>
        <p:nvSpPr>
          <p:cNvPr id="124" name="Shape 124"/>
          <p:cNvSpPr>
            <a:spLocks noGrp="1"/>
          </p:cNvSpPr>
          <p:nvPr>
            <p:ph type="body" idx="1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–Diana V. Lambdin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Screen Shot 2017-10-23 at 9.36.23 PM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l="10331" r="10331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69" name="Picture 168"/>
          <p:cNvPicPr>
            <a:picLocks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47333" y="734218"/>
            <a:ext cx="9801755" cy="8567871"/>
          </a:xfrm>
          <a:prstGeom prst="rect">
            <a:avLst/>
          </a:prstGeom>
        </p:spPr>
      </p:pic>
      <p:pic>
        <p:nvPicPr>
          <p:cNvPr id="171" name="Picture 170"/>
          <p:cNvPicPr>
            <a:picLocks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18565073">
            <a:off x="2633578" y="5109887"/>
            <a:ext cx="8882253" cy="7620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49833">
              <a:defRPr sz="7315"/>
            </a:lvl1pPr>
          </a:lstStyle>
          <a:p>
            <a:r>
              <a:t>Malia has $5.oo. How many more dollars does she need to have $12.oo altogether?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Add?</a:t>
            </a:r>
          </a:p>
        </p:txBody>
      </p:sp>
      <p:sp>
        <p:nvSpPr>
          <p:cNvPr id="177" name="Shape 17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77850" indent="-577850" defTabSz="531622">
              <a:spcBef>
                <a:spcPts val="3800"/>
              </a:spcBef>
              <a:buBlip>
                <a:blip r:embed="rId2"/>
              </a:buBlip>
              <a:defRPr sz="4186">
                <a:solidFill>
                  <a:srgbClr val="000000"/>
                </a:solidFill>
              </a:defRPr>
            </a:pPr>
            <a:r>
              <a:t>Kaia has 3 marbles. Lenny has 5 marbles. How many marbles do they have altogether?</a:t>
            </a:r>
          </a:p>
          <a:p>
            <a:pPr marL="577850" indent="-577850" defTabSz="531622">
              <a:spcBef>
                <a:spcPts val="3800"/>
              </a:spcBef>
              <a:buBlip>
                <a:blip r:embed="rId2"/>
              </a:buBlip>
              <a:defRPr sz="4186">
                <a:solidFill>
                  <a:srgbClr val="000000"/>
                </a:solidFill>
              </a:defRPr>
            </a:pPr>
            <a:r>
              <a:t>Sean had 3 boxes. In each box were 7 marbles. How many marbles does he have altogether?</a:t>
            </a:r>
          </a:p>
          <a:p>
            <a:pPr marL="577850" indent="-577850" defTabSz="531622">
              <a:spcBef>
                <a:spcPts val="3800"/>
              </a:spcBef>
              <a:buBlip>
                <a:blip r:embed="rId2"/>
              </a:buBlip>
              <a:defRPr sz="4186">
                <a:solidFill>
                  <a:srgbClr val="000000"/>
                </a:solidFill>
              </a:defRPr>
            </a:pPr>
            <a:r>
              <a:t>Alisa has 4 drawings. She has 3 more than Shannon. How many drawings does Shannon have?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Divide?</a:t>
            </a:r>
          </a:p>
        </p:txBody>
      </p:sp>
      <p:sp>
        <p:nvSpPr>
          <p:cNvPr id="180" name="Shape 18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39750" indent="-539750" defTabSz="496570">
              <a:spcBef>
                <a:spcPts val="3500"/>
              </a:spcBef>
              <a:buBlip>
                <a:blip r:embed="rId2"/>
              </a:buBlip>
              <a:defRPr sz="3910">
                <a:solidFill>
                  <a:srgbClr val="000000"/>
                </a:solidFill>
              </a:defRPr>
            </a:pPr>
            <a:r>
              <a:rPr dirty="0"/>
              <a:t>Mom baked 12 cookies for my 3 friends. How many cookies did each friend get?</a:t>
            </a:r>
          </a:p>
          <a:p>
            <a:pPr marL="539750" indent="-539750" defTabSz="496570">
              <a:spcBef>
                <a:spcPts val="3500"/>
              </a:spcBef>
              <a:buBlip>
                <a:blip r:embed="rId2"/>
              </a:buBlip>
              <a:defRPr sz="3910">
                <a:solidFill>
                  <a:srgbClr val="000000"/>
                </a:solidFill>
              </a:defRPr>
            </a:pPr>
            <a:r>
              <a:rPr dirty="0"/>
              <a:t>Sherese had </a:t>
            </a:r>
            <a:r>
              <a:rPr lang="en-US" dirty="0" smtClean="0"/>
              <a:t>24</a:t>
            </a:r>
            <a:r>
              <a:rPr dirty="0" smtClean="0"/>
              <a:t> </a:t>
            </a:r>
            <a:r>
              <a:rPr dirty="0"/>
              <a:t>buttons. She put 6 in each box. How many buttons are in 3 boxes.</a:t>
            </a:r>
          </a:p>
          <a:p>
            <a:pPr marL="539750" indent="-539750" defTabSz="496570">
              <a:spcBef>
                <a:spcPts val="3500"/>
              </a:spcBef>
              <a:buBlip>
                <a:blip r:embed="rId2"/>
              </a:buBlip>
              <a:defRPr sz="3910">
                <a:solidFill>
                  <a:srgbClr val="000000"/>
                </a:solidFill>
              </a:defRPr>
            </a:pPr>
            <a:r>
              <a:rPr dirty="0"/>
              <a:t>Adriann had </a:t>
            </a:r>
            <a:r>
              <a:rPr lang="en-US" dirty="0" smtClean="0"/>
              <a:t>48</a:t>
            </a:r>
            <a:r>
              <a:rPr dirty="0" smtClean="0"/>
              <a:t> </a:t>
            </a:r>
            <a:r>
              <a:rPr dirty="0"/>
              <a:t>buttons to put equally into </a:t>
            </a:r>
            <a:r>
              <a:rPr lang="en-US" dirty="0"/>
              <a:t>4</a:t>
            </a:r>
            <a:r>
              <a:rPr dirty="0" smtClean="0"/>
              <a:t> </a:t>
            </a:r>
            <a:r>
              <a:rPr dirty="0"/>
              <a:t>boxes. How many buttons are in 3 boxes.</a:t>
            </a:r>
          </a:p>
          <a:p>
            <a:pPr marL="539750" indent="-539750" defTabSz="496570">
              <a:spcBef>
                <a:spcPts val="3500"/>
              </a:spcBef>
              <a:buBlip>
                <a:blip r:embed="rId2"/>
              </a:buBlip>
              <a:defRPr sz="3910">
                <a:solidFill>
                  <a:srgbClr val="000000"/>
                </a:solidFill>
              </a:defRPr>
            </a:pPr>
            <a:r>
              <a:rPr dirty="0"/>
              <a:t>6 sodas cost $3.00. How much did each soda cost?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Criteria for problem solving…</a:t>
            </a:r>
          </a:p>
        </p:txBody>
      </p:sp>
      <p:sp>
        <p:nvSpPr>
          <p:cNvPr id="183" name="Shape 18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25450" indent="-425450" defTabSz="391414">
              <a:spcBef>
                <a:spcPts val="2800"/>
              </a:spcBef>
              <a:buBlip>
                <a:blip r:embed="rId2"/>
              </a:buBlip>
              <a:defRPr sz="3082">
                <a:solidFill>
                  <a:srgbClr val="000000"/>
                </a:solidFill>
              </a:defRPr>
            </a:pPr>
            <a:r>
              <a:t>The problem has important, useful mathematics embedded in it.</a:t>
            </a:r>
          </a:p>
          <a:p>
            <a:pPr marL="425450" indent="-425450" defTabSz="391414">
              <a:spcBef>
                <a:spcPts val="2800"/>
              </a:spcBef>
              <a:buBlip>
                <a:blip r:embed="rId2"/>
              </a:buBlip>
              <a:defRPr sz="3082">
                <a:solidFill>
                  <a:srgbClr val="000000"/>
                </a:solidFill>
              </a:defRPr>
            </a:pPr>
            <a:r>
              <a:t>The problem requires higher-level thinking and problem solving.</a:t>
            </a:r>
          </a:p>
          <a:p>
            <a:pPr marL="425450" indent="-425450" defTabSz="391414">
              <a:spcBef>
                <a:spcPts val="2800"/>
              </a:spcBef>
              <a:buBlip>
                <a:blip r:embed="rId2"/>
              </a:buBlip>
              <a:defRPr sz="3082">
                <a:solidFill>
                  <a:srgbClr val="000000"/>
                </a:solidFill>
              </a:defRPr>
            </a:pPr>
            <a:r>
              <a:t>The problem contributes to the conceptual development of students.</a:t>
            </a:r>
          </a:p>
          <a:p>
            <a:pPr marL="425450" indent="-425450" defTabSz="391414">
              <a:spcBef>
                <a:spcPts val="2800"/>
              </a:spcBef>
              <a:buBlip>
                <a:blip r:embed="rId2"/>
              </a:buBlip>
              <a:defRPr sz="3082">
                <a:solidFill>
                  <a:srgbClr val="000000"/>
                </a:solidFill>
              </a:defRPr>
            </a:pPr>
            <a:r>
              <a:t>The problem creates an opportunity for the teacher to assess what his or her students are learning and where they are experiencing difficulty.</a:t>
            </a:r>
          </a:p>
          <a:p>
            <a:pPr marL="425450" indent="-425450" defTabSz="391414">
              <a:spcBef>
                <a:spcPts val="2800"/>
              </a:spcBef>
              <a:buBlip>
                <a:blip r:embed="rId2"/>
              </a:buBlip>
              <a:defRPr sz="3082">
                <a:solidFill>
                  <a:srgbClr val="000000"/>
                </a:solidFill>
              </a:defRPr>
            </a:pPr>
            <a:r>
              <a:t>The problem can be approached by students in multiple ways using different solution strategies.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Criteria for problem solving…</a:t>
            </a:r>
          </a:p>
        </p:txBody>
      </p:sp>
      <p:sp>
        <p:nvSpPr>
          <p:cNvPr id="186" name="Shape 186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50850" indent="-450850" defTabSz="414781">
              <a:spcBef>
                <a:spcPts val="2900"/>
              </a:spcBef>
              <a:buBlip>
                <a:blip r:embed="rId2"/>
              </a:buBlip>
              <a:defRPr sz="3266">
                <a:solidFill>
                  <a:srgbClr val="000000"/>
                </a:solidFill>
              </a:defRPr>
            </a:pPr>
            <a:r>
              <a:t>The problem has various solutions or allows different decisions or positions to be taken and defended.</a:t>
            </a:r>
          </a:p>
          <a:p>
            <a:pPr marL="450850" indent="-450850" defTabSz="414781">
              <a:spcBef>
                <a:spcPts val="2900"/>
              </a:spcBef>
              <a:buBlip>
                <a:blip r:embed="rId2"/>
              </a:buBlip>
              <a:defRPr sz="3266">
                <a:solidFill>
                  <a:srgbClr val="000000"/>
                </a:solidFill>
              </a:defRPr>
            </a:pPr>
            <a:r>
              <a:t>The problem encourages student engagement and discourse.</a:t>
            </a:r>
          </a:p>
          <a:p>
            <a:pPr marL="450850" indent="-450850" defTabSz="414781">
              <a:spcBef>
                <a:spcPts val="2900"/>
              </a:spcBef>
              <a:buBlip>
                <a:blip r:embed="rId2"/>
              </a:buBlip>
              <a:defRPr sz="3266">
                <a:solidFill>
                  <a:srgbClr val="000000"/>
                </a:solidFill>
              </a:defRPr>
            </a:pPr>
            <a:r>
              <a:t>The problem connects to other important mathematical ideas. </a:t>
            </a:r>
          </a:p>
          <a:p>
            <a:pPr marL="450850" indent="-450850" defTabSz="414781">
              <a:spcBef>
                <a:spcPts val="2900"/>
              </a:spcBef>
              <a:buBlip>
                <a:blip r:embed="rId2"/>
              </a:buBlip>
              <a:defRPr sz="3266">
                <a:solidFill>
                  <a:srgbClr val="000000"/>
                </a:solidFill>
              </a:defRPr>
            </a:pPr>
            <a:r>
              <a:t>The problem promotes the skillful use of mathematics.</a:t>
            </a:r>
          </a:p>
          <a:p>
            <a:pPr marL="450850" indent="-450850" defTabSz="414781">
              <a:spcBef>
                <a:spcPts val="2900"/>
              </a:spcBef>
              <a:buBlip>
                <a:blip r:embed="rId2"/>
              </a:buBlip>
              <a:defRPr sz="3266">
                <a:solidFill>
                  <a:srgbClr val="000000"/>
                </a:solidFill>
              </a:defRPr>
            </a:pPr>
            <a:r>
              <a:t>The problem provides an opportunity to practice important skills.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Word problems give students context.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9600" dirty="0" smtClean="0"/>
              <a:t>6 ➗ 1½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1952752375"/>
      </p:ext>
    </p:extLst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Word problems give students context.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8000" dirty="0" smtClean="0"/>
              <a:t>6 ➗ 1½</a:t>
            </a:r>
          </a:p>
          <a:p>
            <a:r>
              <a:rPr lang="en-US" dirty="0" smtClean="0"/>
              <a:t>You want to make some Christmas bows and you have 6 yards of fabric. If each bow requires 1½ yard of fabric, how many bows can you make?</a:t>
            </a:r>
          </a:p>
        </p:txBody>
      </p:sp>
    </p:spTree>
    <p:extLst>
      <p:ext uri="{BB962C8B-B14F-4D97-AF65-F5344CB8AC3E}">
        <p14:creationId xmlns:p14="http://schemas.microsoft.com/office/powerpoint/2010/main" val="1305698801"/>
      </p:ext>
    </p:extLst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Turn some word problems into problem solving</a:t>
            </a: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54990">
              <a:defRPr sz="7600"/>
            </a:lvl1pPr>
          </a:lstStyle>
          <a:p>
            <a:r>
              <a:t>Should problem solving be taught as a separate topic?</a:t>
            </a:r>
          </a:p>
        </p:txBody>
      </p:sp>
      <p:sp>
        <p:nvSpPr>
          <p:cNvPr id="191" name="Shape 19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90550" indent="-590550" defTabSz="543305">
              <a:spcBef>
                <a:spcPts val="3900"/>
              </a:spcBef>
              <a:buBlip>
                <a:blip r:embed="rId2"/>
              </a:buBlip>
              <a:defRPr sz="4278">
                <a:solidFill>
                  <a:srgbClr val="000000"/>
                </a:solidFill>
              </a:defRPr>
            </a:pPr>
            <a:r>
              <a:t>The connection between problem solving and concept learning is symbiotic. (Lambdin, 2003)</a:t>
            </a:r>
          </a:p>
          <a:p>
            <a:pPr marL="590550" indent="-590550" defTabSz="543305">
              <a:spcBef>
                <a:spcPts val="3900"/>
              </a:spcBef>
              <a:buBlip>
                <a:blip r:embed="rId2"/>
              </a:buBlip>
              <a:defRPr sz="4278">
                <a:solidFill>
                  <a:srgbClr val="000000"/>
                </a:solidFill>
              </a:defRPr>
            </a:pPr>
            <a:r>
              <a:t>Classroom discourse drives problem solving.</a:t>
            </a:r>
          </a:p>
          <a:p>
            <a:pPr marL="590550" indent="-590550" defTabSz="543305">
              <a:spcBef>
                <a:spcPts val="3900"/>
              </a:spcBef>
              <a:buBlip>
                <a:blip r:embed="rId2"/>
              </a:buBlip>
              <a:defRPr sz="4278">
                <a:solidFill>
                  <a:srgbClr val="000000"/>
                </a:solidFill>
              </a:defRPr>
            </a:pPr>
            <a:r>
              <a:t>Create a classroom culture of problem solving.</a:t>
            </a:r>
          </a:p>
          <a:p>
            <a:pPr marL="590550" indent="-590550" defTabSz="543305">
              <a:spcBef>
                <a:spcPts val="3900"/>
              </a:spcBef>
              <a:buBlip>
                <a:blip r:embed="rId2"/>
              </a:buBlip>
              <a:defRPr sz="4278">
                <a:solidFill>
                  <a:srgbClr val="000000"/>
                </a:solidFill>
              </a:defRPr>
            </a:pPr>
            <a:r>
              <a:t>Give students enough wait time.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What are some of the problems of problem solving?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r>
              <a:t>“The answer is not a signal to stop thinking.”</a:t>
            </a:r>
          </a:p>
        </p:txBody>
      </p:sp>
      <p:sp>
        <p:nvSpPr>
          <p:cNvPr id="194" name="Shape 194"/>
          <p:cNvSpPr>
            <a:spLocks noGrp="1"/>
          </p:cNvSpPr>
          <p:nvPr>
            <p:ph type="body" idx="1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t>–Magdalene Lampert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Word problem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shepherd is a person who watches over sheep. One shepherd has 125 sheep in his flock and 5 dogs to help watch over these sheep. How old is the shepherd? Show your math and explain your thinking.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3807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432308">
              <a:defRPr sz="7030"/>
            </a:lvl1pPr>
          </a:lstStyle>
          <a:p>
            <a:r>
              <a:t>What are some of the problems of problem solving?</a:t>
            </a:r>
          </a:p>
        </p:txBody>
      </p:sp>
      <p:sp>
        <p:nvSpPr>
          <p:cNvPr id="129" name="Shape 12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39750" indent="-539750" defTabSz="496570">
              <a:spcBef>
                <a:spcPts val="3500"/>
              </a:spcBef>
              <a:buBlip>
                <a:blip r:embed="rId2"/>
              </a:buBlip>
              <a:defRPr sz="3910">
                <a:solidFill>
                  <a:srgbClr val="000000"/>
                </a:solidFill>
              </a:defRPr>
            </a:pPr>
            <a:r>
              <a:t>Students can’t read the problem to understand it.</a:t>
            </a:r>
          </a:p>
          <a:p>
            <a:pPr marL="539750" indent="-539750" defTabSz="496570">
              <a:spcBef>
                <a:spcPts val="3500"/>
              </a:spcBef>
              <a:buBlip>
                <a:blip r:embed="rId2"/>
              </a:buBlip>
              <a:defRPr sz="3910">
                <a:solidFill>
                  <a:srgbClr val="000000"/>
                </a:solidFill>
              </a:defRPr>
            </a:pPr>
            <a:r>
              <a:t>They just take what they learned for the day and apply it to the word problem.</a:t>
            </a:r>
          </a:p>
          <a:p>
            <a:pPr marL="539750" indent="-539750" defTabSz="496570">
              <a:spcBef>
                <a:spcPts val="3500"/>
              </a:spcBef>
              <a:buBlip>
                <a:blip r:embed="rId2"/>
              </a:buBlip>
              <a:defRPr sz="3910">
                <a:solidFill>
                  <a:srgbClr val="000000"/>
                </a:solidFill>
              </a:defRPr>
            </a:pPr>
            <a:r>
              <a:t>They want to follow steps and/or just know what formula to use. (Only one strategy.)</a:t>
            </a:r>
          </a:p>
          <a:p>
            <a:pPr marL="539750" indent="-539750" defTabSz="496570">
              <a:spcBef>
                <a:spcPts val="3500"/>
              </a:spcBef>
              <a:buBlip>
                <a:blip r:embed="rId2"/>
              </a:buBlip>
              <a:defRPr sz="3910">
                <a:solidFill>
                  <a:srgbClr val="000000"/>
                </a:solidFill>
              </a:defRPr>
            </a:pPr>
            <a:r>
              <a:t>They think it’s something you do as an extension for the lesson.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Screen Shot 2017-10-23 at 5.51.58 PM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t="154" b="154"/>
          <a:stretch>
            <a:fillRect/>
          </a:stretch>
        </p:blipFill>
        <p:spPr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Screen Shot 2017-10-23 at 2.47.57 PM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 t="3282" b="3282"/>
          <a:stretch>
            <a:fillRect/>
          </a:stretch>
        </p:blipFill>
        <p:spPr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3 Read Protocol  </a:t>
            </a:r>
          </a:p>
          <a:p>
            <a:r>
              <a:t>(First Read)</a:t>
            </a:r>
          </a:p>
        </p:txBody>
      </p:sp>
      <p:sp>
        <p:nvSpPr>
          <p:cNvPr id="142" name="Shape 142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r>
              <a:t>19 children are taking a mini-bus to the San Diego Zoo.  They will have to sit either 2 or 3 to a seat.  The bus has 7 seats.  </a:t>
            </a:r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00000"/>
                </a:solidFill>
              </a:defRPr>
            </a:pPr>
            <a:endParaRPr/>
          </a:p>
          <a:p>
            <a:pPr marL="0" indent="0" defTabSz="457200">
              <a:spcBef>
                <a:spcPts val="0"/>
              </a:spcBef>
              <a:buSzTx/>
              <a:buNone/>
              <a:defRPr sz="3000">
                <a:solidFill>
                  <a:srgbClr val="0433FF"/>
                </a:solidFill>
              </a:defRPr>
            </a:pPr>
            <a:r>
              <a:t>Key Question: What is this situation about?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Screen Shot 2017-10-23 at 9.14.08 PM.png"/>
          <p:cNvPicPr>
            <a:picLocks noGrp="1" noChangeAspect="1"/>
          </p:cNvPicPr>
          <p:nvPr>
            <p:ph type="pic" idx="13"/>
          </p:nvPr>
        </p:nvPicPr>
        <p:blipFill>
          <a:blip r:embed="rId2">
            <a:extLst/>
          </a:blip>
          <a:srcRect/>
          <a:stretch>
            <a:fillRect/>
          </a:stretch>
        </p:blipFill>
        <p:spPr>
          <a:xfrm>
            <a:off x="0" y="255529"/>
            <a:ext cx="13004800" cy="924254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raphPaper">
  <a:themeElements>
    <a:clrScheme name="GraphPaper">
      <a:dk1>
        <a:srgbClr val="008585"/>
      </a:dk1>
      <a:lt1>
        <a:srgbClr val="858585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phPaper">
  <a:themeElements>
    <a:clrScheme name="GraphPaper">
      <a:dk1>
        <a:srgbClr val="000000"/>
      </a:dk1>
      <a:lt1>
        <a:srgbClr val="FFFFFF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799</Words>
  <Application>Microsoft Macintosh PowerPoint</Application>
  <PresentationFormat>Custom</PresentationFormat>
  <Paragraphs>98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Helvetica Neue</vt:lpstr>
      <vt:lpstr>Marker Felt</vt:lpstr>
      <vt:lpstr>GraphPaper</vt:lpstr>
      <vt:lpstr>Solving the Problems of Problem Solving</vt:lpstr>
      <vt:lpstr>PowerPoint Presentation</vt:lpstr>
      <vt:lpstr>What are some of the problems of problem solving?</vt:lpstr>
      <vt:lpstr>Word problem</vt:lpstr>
      <vt:lpstr>What are some of the problems of problem solving?</vt:lpstr>
      <vt:lpstr>PowerPoint Presentation</vt:lpstr>
      <vt:lpstr>PowerPoint Presentation</vt:lpstr>
      <vt:lpstr>3 Read Protocol   (First Read)</vt:lpstr>
      <vt:lpstr>PowerPoint Presentation</vt:lpstr>
      <vt:lpstr>3 Read Protocol   (Second Read)</vt:lpstr>
      <vt:lpstr>3 Read Protocol   (Third Read)</vt:lpstr>
      <vt:lpstr>Use pictures, numbers, words, or manipulatives to justify your answer.</vt:lpstr>
      <vt:lpstr>          children will have to sit 2 to a seat, and            children will have to sit 3 to a seat.</vt:lpstr>
      <vt:lpstr>PowerPoint Presentation</vt:lpstr>
      <vt:lpstr>PowerPoint Presentation</vt:lpstr>
      <vt:lpstr>Introduce a math story…</vt:lpstr>
      <vt:lpstr>Introduce a math story…</vt:lpstr>
      <vt:lpstr>PowerPoint Presentation</vt:lpstr>
      <vt:lpstr>PowerPoint Presentation</vt:lpstr>
      <vt:lpstr>PowerPoint Presentation</vt:lpstr>
      <vt:lpstr>Malia has $5.oo. How many more dollars does she need to have $12.oo altogether?</vt:lpstr>
      <vt:lpstr>Add?</vt:lpstr>
      <vt:lpstr>Divide?</vt:lpstr>
      <vt:lpstr>Criteria for problem solving…</vt:lpstr>
      <vt:lpstr>Criteria for problem solving…</vt:lpstr>
      <vt:lpstr>Word problems give students context.</vt:lpstr>
      <vt:lpstr>Word problems give students context.</vt:lpstr>
      <vt:lpstr>Turn some word problems into problem solving</vt:lpstr>
      <vt:lpstr>Should problem solving be taught as a separate topic?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Solving the Problems of Problem Solving</dc:title>
  <cp:lastModifiedBy>Vongsavanh, Mary</cp:lastModifiedBy>
  <cp:revision>5</cp:revision>
  <dcterms:modified xsi:type="dcterms:W3CDTF">2018-01-16T06:03:28Z</dcterms:modified>
</cp:coreProperties>
</file>